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7010400" cy="9236075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1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701040" y="4387136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425450" y="693738"/>
            <a:ext cx="6159600" cy="3463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701040" y="4387136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3970938" y="8772669"/>
            <a:ext cx="303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425450" y="693738"/>
            <a:ext cx="6159500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hite">
  <p:cSld name="Title Slide Whit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idx="1" type="body"/>
          </p:nvPr>
        </p:nvSpPr>
        <p:spPr>
          <a:xfrm>
            <a:off x="730252" y="2292168"/>
            <a:ext cx="16827500" cy="118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404041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2" type="body"/>
          </p:nvPr>
        </p:nvSpPr>
        <p:spPr>
          <a:xfrm>
            <a:off x="730249" y="1825719"/>
            <a:ext cx="16795750" cy="8920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7477" y="5555412"/>
            <a:ext cx="10885613" cy="230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304678" y="478757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3304678" y="1554095"/>
            <a:ext cx="11678648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ext Only_2 Columns_Left Adjusted">
  <p:cSld name="4_Text Only_2 Columns_Left Adjusted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730250" y="3022600"/>
            <a:ext cx="16827500" cy="6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Noto Sans Symbols"/>
              <a:buNone/>
              <a:defRPr b="0" i="0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116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560"/>
              <a:buFont typeface="Arial"/>
              <a:buChar char="̶"/>
              <a:defRPr b="0" i="0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Noto Sans Symbols"/>
              <a:buChar char="▪"/>
              <a:defRPr b="0" i="1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3288636" y="478757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3288634" y="1557983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pic"/>
          </p:nvPr>
        </p:nvSpPr>
        <p:spPr>
          <a:xfrm>
            <a:off x="9264650" y="3083676"/>
            <a:ext cx="8255000" cy="6593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730250" y="3082927"/>
            <a:ext cx="8280400" cy="65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Noto Sans Symbols"/>
              <a:buNone/>
              <a:defRPr b="0" i="0" sz="5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1475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250"/>
              <a:buFont typeface="Noto Sans Symbols"/>
              <a:buChar char="▪"/>
              <a:defRPr b="0" i="1" sz="3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3304678" y="478757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3304676" y="1554095"/>
            <a:ext cx="11678648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ext Only, 1 Column, Left">
  <p:cSld name="9_Text Only, 1 Column, Lef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730250" y="3022600"/>
            <a:ext cx="16827500" cy="6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  <a:defRPr b="0" i="0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116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560"/>
              <a:buFont typeface="Arial"/>
              <a:buChar char="̶"/>
              <a:defRPr b="0" i="0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Noto Sans Symbols"/>
              <a:buChar char="▪"/>
              <a:defRPr b="0" i="1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3288636" y="478757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3288634" y="1557983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Custom Layout">
  <p:cSld name="9_Custom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2477294" y="7669638"/>
            <a:ext cx="6743700" cy="1937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Noto Sans Symbols"/>
              <a:buNone/>
              <a:defRPr b="0" i="0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116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Char char="̶"/>
              <a:defRPr b="0" i="0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1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3288636" y="494800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3288634" y="1554095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/>
          <p:nvPr>
            <p:ph idx="4" type="pic"/>
          </p:nvPr>
        </p:nvSpPr>
        <p:spPr>
          <a:xfrm>
            <a:off x="3733800" y="3219908"/>
            <a:ext cx="4230688" cy="42306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/>
          <p:nvPr>
            <p:ph idx="5" type="pic"/>
          </p:nvPr>
        </p:nvSpPr>
        <p:spPr>
          <a:xfrm>
            <a:off x="10477500" y="3219908"/>
            <a:ext cx="4230688" cy="42306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6" type="body"/>
          </p:nvPr>
        </p:nvSpPr>
        <p:spPr>
          <a:xfrm>
            <a:off x="9220994" y="7669638"/>
            <a:ext cx="6743700" cy="1937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Noto Sans Symbols"/>
              <a:buNone/>
              <a:defRPr b="0" i="0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116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Char char="̶"/>
              <a:defRPr b="0" i="0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1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ext Only_2 Columns_Left Adjusted">
  <p:cSld name="5_Text Only_2 Columns_Left Adjusted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730250" y="3022600"/>
            <a:ext cx="16827500" cy="6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Noto Sans Symbols"/>
              <a:buNone/>
              <a:defRPr b="0" i="0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116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Arial"/>
              <a:buChar char="̶"/>
              <a:defRPr b="0" i="0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1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3288636" y="478757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3" type="body"/>
          </p:nvPr>
        </p:nvSpPr>
        <p:spPr>
          <a:xfrm>
            <a:off x="3288634" y="1557983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3304678" y="478757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3304678" y="1554095"/>
            <a:ext cx="11678648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ext Only, 1 Column, Left">
  <p:cSld name="10_Text Only, 1 Column, Lef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730250" y="3022600"/>
            <a:ext cx="5438075" cy="6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560"/>
              <a:buFont typeface="Arial"/>
              <a:buChar char="•"/>
              <a:defRPr b="0" i="0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4041"/>
              </a:buClr>
              <a:buSzPts val="1600"/>
              <a:buFont typeface="Arial"/>
              <a:buChar char="̶"/>
              <a:defRPr b="0" i="0" sz="2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200"/>
              <a:buFont typeface="Noto Sans Symbols"/>
              <a:buChar char="▪"/>
              <a:defRPr b="0" i="1" sz="16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3288636" y="478757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3288634" y="1557983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/>
          <p:nvPr>
            <p:ph idx="4" type="pic"/>
          </p:nvPr>
        </p:nvSpPr>
        <p:spPr>
          <a:xfrm>
            <a:off x="6384009" y="3022600"/>
            <a:ext cx="11237563" cy="63073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b="0" i="0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ext Only_Center Adjusted">
  <p:cSld name="6_Text Only_Center Adjuste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425125" y="3022600"/>
            <a:ext cx="11437750" cy="6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160"/>
              <a:buFont typeface="Noto Sans Symbols"/>
              <a:buNone/>
              <a:defRPr b="0" i="0" sz="5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3272593" y="478757"/>
            <a:ext cx="1174281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3272591" y="1554095"/>
            <a:ext cx="11742818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hite">
  <p:cSld name="Title Slide Whit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730252" y="2292168"/>
            <a:ext cx="16827500" cy="118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404041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730249" y="1825719"/>
            <a:ext cx="16795750" cy="8920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7477" y="5555412"/>
            <a:ext cx="10885613" cy="230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11203" y="3082927"/>
            <a:ext cx="16840199" cy="2251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4160"/>
              <a:buFont typeface="Noto Sans Symbols"/>
              <a:buNone/>
              <a:defRPr b="0" i="0" sz="5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/>
          <p:nvPr>
            <p:ph idx="2" type="pic"/>
          </p:nvPr>
        </p:nvSpPr>
        <p:spPr>
          <a:xfrm>
            <a:off x="685799" y="5613400"/>
            <a:ext cx="832485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/>
          <p:nvPr>
            <p:ph idx="3" type="pic"/>
          </p:nvPr>
        </p:nvSpPr>
        <p:spPr>
          <a:xfrm>
            <a:off x="9264651" y="5613400"/>
            <a:ext cx="832485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4" type="body"/>
          </p:nvPr>
        </p:nvSpPr>
        <p:spPr>
          <a:xfrm>
            <a:off x="3272593" y="478757"/>
            <a:ext cx="1174281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5" type="body"/>
          </p:nvPr>
        </p:nvSpPr>
        <p:spPr>
          <a:xfrm>
            <a:off x="3272591" y="1554095"/>
            <a:ext cx="11742818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pic"/>
          </p:nvPr>
        </p:nvSpPr>
        <p:spPr>
          <a:xfrm>
            <a:off x="685800" y="3082927"/>
            <a:ext cx="5397500" cy="5278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/>
          <p:nvPr>
            <p:ph idx="3" type="pic"/>
          </p:nvPr>
        </p:nvSpPr>
        <p:spPr>
          <a:xfrm>
            <a:off x="6419850" y="3082927"/>
            <a:ext cx="5397500" cy="5278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/>
          <p:nvPr>
            <p:ph idx="4" type="pic"/>
          </p:nvPr>
        </p:nvSpPr>
        <p:spPr>
          <a:xfrm>
            <a:off x="12160250" y="3082927"/>
            <a:ext cx="5397500" cy="5278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11203" y="8514080"/>
            <a:ext cx="5410198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560"/>
              <a:buFont typeface="Noto Sans Symbols"/>
              <a:buNone/>
              <a:defRPr b="1" i="0" sz="3200" u="none" cap="none" strike="noStrike">
                <a:solidFill>
                  <a:srgbClr val="40404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5" type="body"/>
          </p:nvPr>
        </p:nvSpPr>
        <p:spPr>
          <a:xfrm>
            <a:off x="6396991" y="8514080"/>
            <a:ext cx="5410198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560"/>
              <a:buFont typeface="Noto Sans Symbols"/>
              <a:buNone/>
              <a:defRPr b="1" i="0" sz="3200" u="none" cap="none" strike="noStrike">
                <a:solidFill>
                  <a:srgbClr val="40404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6" type="body"/>
          </p:nvPr>
        </p:nvSpPr>
        <p:spPr>
          <a:xfrm>
            <a:off x="12147553" y="8514080"/>
            <a:ext cx="5410198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560"/>
              <a:buFont typeface="Noto Sans Symbols"/>
              <a:buNone/>
              <a:defRPr b="1" i="0" sz="3200" u="none" cap="none" strike="noStrike">
                <a:solidFill>
                  <a:srgbClr val="40404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7" type="body"/>
          </p:nvPr>
        </p:nvSpPr>
        <p:spPr>
          <a:xfrm>
            <a:off x="12147553" y="9260840"/>
            <a:ext cx="5410198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8" type="body"/>
          </p:nvPr>
        </p:nvSpPr>
        <p:spPr>
          <a:xfrm>
            <a:off x="6417313" y="9260840"/>
            <a:ext cx="5410198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9" type="body"/>
          </p:nvPr>
        </p:nvSpPr>
        <p:spPr>
          <a:xfrm>
            <a:off x="730251" y="9260840"/>
            <a:ext cx="5410198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̶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defRPr b="0" i="1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3" type="body"/>
          </p:nvPr>
        </p:nvSpPr>
        <p:spPr>
          <a:xfrm>
            <a:off x="3288636" y="499122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4" type="body"/>
          </p:nvPr>
        </p:nvSpPr>
        <p:spPr>
          <a:xfrm>
            <a:off x="3288634" y="1554095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Full Bleed Image">
  <p:cSld name="1_Full Bleed Imag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pic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9264652" y="9372600"/>
            <a:ext cx="8293100" cy="635000"/>
          </a:xfrm>
          <a:prstGeom prst="rect">
            <a:avLst/>
          </a:prstGeom>
          <a:noFill/>
          <a:ln>
            <a:noFill/>
          </a:ln>
          <a:effectLst>
            <a:outerShdw blurRad="114300" sx="115000" rotWithShape="0" algn="ctr" sy="115000">
              <a:schemeClr val="lt1"/>
            </a:outerShdw>
          </a:effectLst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6E70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6D6E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Bleed Image, White Caption">
  <p:cSld name="Full Bleed Image, White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pic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40404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264652" y="9372600"/>
            <a:ext cx="8293100" cy="635000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>
              <a:srgbClr val="000000"/>
            </a:outerShdw>
          </a:effectLst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 rot="853302">
            <a:off x="246600" y="-2475898"/>
            <a:ext cx="6722348" cy="171282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182925" spcFirstLastPara="1" rIns="182925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0"/>
              <a:buFont typeface="Arial"/>
              <a:buNone/>
            </a:pPr>
            <a:r>
              <a:rPr b="1" i="0" lang="en-US" sz="1100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 rot="-9961262">
            <a:off x="10904217" y="-4274888"/>
            <a:ext cx="6722348" cy="171282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182925" spcFirstLastPara="1" rIns="182925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0"/>
              <a:buFont typeface="Arial"/>
              <a:buNone/>
            </a:pPr>
            <a:r>
              <a:rPr b="1" i="0" lang="en-US" sz="110000" u="none" cap="none" strike="noStrike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3923" y="226445"/>
            <a:ext cx="2120153" cy="212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3923" y="226445"/>
            <a:ext cx="2120153" cy="212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Gray">
  <p:cSld name="Title Slide Gray">
    <p:bg>
      <p:bgPr>
        <a:solidFill>
          <a:srgbClr val="41414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3967976" y="-13421762"/>
            <a:ext cx="24993599" cy="16129000"/>
          </a:xfrm>
          <a:prstGeom prst="ellipse">
            <a:avLst/>
          </a:prstGeom>
          <a:gradFill>
            <a:gsLst>
              <a:gs pos="0">
                <a:srgbClr val="FFFFFF">
                  <a:alpha val="36078"/>
                </a:srgbClr>
              </a:gs>
              <a:gs pos="52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30252" y="2292168"/>
            <a:ext cx="16827500" cy="118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730249" y="1825719"/>
            <a:ext cx="16795750" cy="8920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C5C5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7478" y="5555412"/>
            <a:ext cx="10885612" cy="230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 Gray">
  <p:cSld name="1_Title Slide Gray">
    <p:bg>
      <p:bgPr>
        <a:solidFill>
          <a:srgbClr val="90919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730252" y="2292168"/>
            <a:ext cx="16827500" cy="118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730249" y="1825719"/>
            <a:ext cx="16795750" cy="8920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7478" y="5555412"/>
            <a:ext cx="10885613" cy="230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Agenda White">
  <p:cSld name="Title Slide With Agenda White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SPS Logo" id="32" name="Shape 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13451" y="1468873"/>
            <a:ext cx="5704676" cy="1216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hape 33"/>
          <p:cNvCxnSpPr/>
          <p:nvPr/>
        </p:nvCxnSpPr>
        <p:spPr>
          <a:xfrm>
            <a:off x="7947005" y="3213848"/>
            <a:ext cx="24375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Agenda Gray">
  <p:cSld name="Title Slide With Agenda Gray">
    <p:bg>
      <p:bgPr>
        <a:solidFill>
          <a:srgbClr val="41414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2971800" y="-12827000"/>
            <a:ext cx="24993599" cy="16129000"/>
          </a:xfrm>
          <a:prstGeom prst="ellipse">
            <a:avLst/>
          </a:prstGeom>
          <a:gradFill>
            <a:gsLst>
              <a:gs pos="0">
                <a:srgbClr val="FFFFFF">
                  <a:alpha val="36078"/>
                </a:srgbClr>
              </a:gs>
              <a:gs pos="52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30252" y="1606368"/>
            <a:ext cx="16827500" cy="118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730249" y="1266919"/>
            <a:ext cx="16795750" cy="8920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730252" y="3663768"/>
            <a:ext cx="16827500" cy="25338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49340" y="7511911"/>
            <a:ext cx="8789323" cy="186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Agenda Gold">
  <p:cSld name="Title Slide With Agenda Gold">
    <p:bg>
      <p:bgPr>
        <a:solidFill>
          <a:srgbClr val="90919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730252" y="1606368"/>
            <a:ext cx="16827500" cy="118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730249" y="1266919"/>
            <a:ext cx="16795750" cy="8920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730252" y="3663768"/>
            <a:ext cx="16827500" cy="25338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0404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•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–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Char char="»"/>
              <a:defRPr b="1" i="0" sz="40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49340" y="7511912"/>
            <a:ext cx="8789323" cy="186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"/>
            <a:ext cx="18288001" cy="133350"/>
          </a:xfrm>
          <a:prstGeom prst="rect">
            <a:avLst/>
          </a:prstGeom>
          <a:solidFill>
            <a:srgbClr val="0077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10153651"/>
            <a:ext cx="18288001" cy="133350"/>
          </a:xfrm>
          <a:prstGeom prst="rect">
            <a:avLst/>
          </a:prstGeom>
          <a:solidFill>
            <a:srgbClr val="0077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18288001" cy="22128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1"/>
            <a:ext cx="1828800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10153651"/>
            <a:ext cx="1828800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6886" y="789548"/>
            <a:ext cx="3185248" cy="6770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hyperlink" Target="https://vimeo.com/25798719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6327058"/>
            <a:ext cx="18288000" cy="3834600"/>
          </a:xfrm>
          <a:prstGeom prst="rect">
            <a:avLst/>
          </a:prstGeom>
          <a:solidFill>
            <a:srgbClr val="0077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0" y="6969559"/>
            <a:ext cx="182880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sign  Description generated with very high confidence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932" y="4030494"/>
            <a:ext cx="8837550" cy="218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360682" y="3041750"/>
            <a:ext cx="15962118" cy="6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98F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interest rate calculation from 4.5% to 4.0%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98F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Staffing recommendations removed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98F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Ramsey Junior High Secure Entry added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98F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device 1:1 project cost reduced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98F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Wireless networking to support 1:1 removed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3593405" y="641819"/>
            <a:ext cx="13532101" cy="11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Changes to Citizens Committee Proposal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3304678" y="478757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PROCESS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2246615" y="2202683"/>
            <a:ext cx="13395202" cy="7882998"/>
            <a:chOff x="730250" y="2204472"/>
            <a:chExt cx="13969478" cy="8220955"/>
          </a:xfrm>
        </p:grpSpPr>
        <p:grpSp>
          <p:nvGrpSpPr>
            <p:cNvPr id="139" name="Shape 139"/>
            <p:cNvGrpSpPr/>
            <p:nvPr/>
          </p:nvGrpSpPr>
          <p:grpSpPr>
            <a:xfrm>
              <a:off x="9180485" y="2994049"/>
              <a:ext cx="2715559" cy="6695946"/>
              <a:chOff x="9180485" y="2994049"/>
              <a:chExt cx="2715559" cy="6695946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9193546" y="4602146"/>
                <a:ext cx="2702498" cy="5087849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6B8495"/>
                  </a:gs>
                  <a:gs pos="50000">
                    <a:srgbClr val="9ABFD9"/>
                  </a:gs>
                  <a:gs pos="100000">
                    <a:srgbClr val="BAE5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Shape 141"/>
              <p:cNvSpPr txBox="1"/>
              <p:nvPr/>
            </p:nvSpPr>
            <p:spPr>
              <a:xfrm>
                <a:off x="9193546" y="6214001"/>
                <a:ext cx="2702498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t/>
                </a:r>
                <a:endParaRPr b="1" i="0" sz="25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9180485" y="3327983"/>
                <a:ext cx="2702498" cy="2702498"/>
              </a:xfrm>
              <a:prstGeom prst="ellipse">
                <a:avLst/>
              </a:prstGeom>
              <a:solidFill>
                <a:srgbClr val="7F7F7F"/>
              </a:solidFill>
              <a:ln cap="flat" cmpd="sng" w="9525">
                <a:solidFill>
                  <a:srgbClr val="3F3F3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sx="104000" rotWithShape="0" algn="ctr" sy="104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Shape 143"/>
              <p:cNvSpPr txBox="1"/>
              <p:nvPr/>
            </p:nvSpPr>
            <p:spPr>
              <a:xfrm>
                <a:off x="9470060" y="2994049"/>
                <a:ext cx="1918741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800"/>
                  <a:buFont typeface="Arial"/>
                  <a:buNone/>
                </a:pPr>
                <a:r>
                  <a:rPr b="0" i="0" lang="en-US" sz="20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Shape 144"/>
            <p:cNvGrpSpPr/>
            <p:nvPr/>
          </p:nvGrpSpPr>
          <p:grpSpPr>
            <a:xfrm>
              <a:off x="730250" y="5434781"/>
              <a:ext cx="2702498" cy="4990646"/>
              <a:chOff x="730250" y="4672781"/>
              <a:chExt cx="2702498" cy="4990646"/>
            </a:xfrm>
          </p:grpSpPr>
          <p:sp>
            <p:nvSpPr>
              <p:cNvPr id="145" name="Shape 145"/>
              <p:cNvSpPr/>
              <p:nvPr/>
            </p:nvSpPr>
            <p:spPr>
              <a:xfrm>
                <a:off x="730250" y="6280878"/>
                <a:ext cx="2702498" cy="3382549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6B8495"/>
                  </a:gs>
                  <a:gs pos="50000">
                    <a:srgbClr val="9ABFD9"/>
                  </a:gs>
                  <a:gs pos="100000">
                    <a:srgbClr val="BAE5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730250" y="5006715"/>
                <a:ext cx="2702498" cy="2702498"/>
              </a:xfrm>
              <a:prstGeom prst="ellipse">
                <a:avLst/>
              </a:prstGeom>
              <a:solidFill>
                <a:srgbClr val="D8D8D8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sx="104000" rotWithShape="0" algn="ctr" sy="104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Shape 147"/>
              <p:cNvSpPr txBox="1"/>
              <p:nvPr/>
            </p:nvSpPr>
            <p:spPr>
              <a:xfrm>
                <a:off x="1024841" y="4672781"/>
                <a:ext cx="1918741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800"/>
                  <a:buFont typeface="Arial"/>
                  <a:buNone/>
                </a:pPr>
                <a:r>
                  <a:rPr b="0" i="0" lang="en-US" sz="20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Shape 148"/>
              <p:cNvSpPr txBox="1"/>
              <p:nvPr/>
            </p:nvSpPr>
            <p:spPr>
              <a:xfrm>
                <a:off x="730250" y="7765733"/>
                <a:ext cx="2702498" cy="841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District forms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citizens committee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>
              <a:off x="6362930" y="3686989"/>
              <a:ext cx="2716060" cy="6230695"/>
              <a:chOff x="6362930" y="1959561"/>
              <a:chExt cx="2716060" cy="6230695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6376492" y="3207692"/>
                <a:ext cx="2702498" cy="49825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6B8495"/>
                  </a:gs>
                  <a:gs pos="50000">
                    <a:srgbClr val="9ABFD9"/>
                  </a:gs>
                  <a:gs pos="100000">
                    <a:srgbClr val="BAE5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151"/>
              <p:cNvSpPr txBox="1"/>
              <p:nvPr/>
            </p:nvSpPr>
            <p:spPr>
              <a:xfrm>
                <a:off x="6362930" y="5052513"/>
                <a:ext cx="2702498" cy="1589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Committee reviews options &amp; develops consensus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agreement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6363740" y="2293495"/>
                <a:ext cx="2702498" cy="2702498"/>
              </a:xfrm>
              <a:prstGeom prst="ellipse">
                <a:avLst/>
              </a:prstGeom>
              <a:solidFill>
                <a:srgbClr val="A5A5A5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sx="104000" rotWithShape="0" algn="ctr" sy="104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153"/>
              <p:cNvSpPr txBox="1"/>
              <p:nvPr/>
            </p:nvSpPr>
            <p:spPr>
              <a:xfrm>
                <a:off x="6755618" y="1959561"/>
                <a:ext cx="1918741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800"/>
                  <a:buFont typeface="Arial"/>
                  <a:buNone/>
                </a:pPr>
                <a:r>
                  <a:rPr b="0" i="0" lang="en-US" sz="20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9179675" y="2204472"/>
              <a:ext cx="5520053" cy="7154258"/>
              <a:chOff x="9179675" y="1959561"/>
              <a:chExt cx="5520053" cy="7154258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11982858" y="3279118"/>
                <a:ext cx="2702498" cy="5834701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6B8495"/>
                  </a:gs>
                  <a:gs pos="50000">
                    <a:srgbClr val="9ABFD9"/>
                  </a:gs>
                  <a:gs pos="100000">
                    <a:srgbClr val="BAE5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Shape 156"/>
              <p:cNvSpPr txBox="1"/>
              <p:nvPr/>
            </p:nvSpPr>
            <p:spPr>
              <a:xfrm>
                <a:off x="9179675" y="5947636"/>
                <a:ext cx="2702498" cy="121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Citizens committee makes proposal to board of education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11997230" y="2293495"/>
                <a:ext cx="2702498" cy="2702498"/>
              </a:xfrm>
              <a:prstGeom prst="ellipse">
                <a:avLst/>
              </a:prstGeom>
              <a:solidFill>
                <a:srgbClr val="7FCEFF"/>
              </a:solidFill>
              <a:ln cap="flat" cmpd="sng" w="9525">
                <a:solidFill>
                  <a:srgbClr val="3F3F3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sx="104000" rotWithShape="0" algn="ctr" sy="104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12376355" y="1959561"/>
                <a:ext cx="1918741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800"/>
                  <a:buFont typeface="Arial"/>
                  <a:buNone/>
                </a:pPr>
                <a:r>
                  <a:rPr b="0" i="0" lang="en-US" sz="20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" name="Shape 159"/>
            <p:cNvSpPr txBox="1"/>
            <p:nvPr/>
          </p:nvSpPr>
          <p:spPr>
            <a:xfrm>
              <a:off x="11982858" y="5451921"/>
              <a:ext cx="2702498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Board reaches agreement on proposal and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calls a millage election</a:t>
              </a:r>
              <a:endParaRPr b="1" i="0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3546995" y="4531051"/>
              <a:ext cx="2715250" cy="5676675"/>
              <a:chOff x="3546995" y="1959561"/>
              <a:chExt cx="2715250" cy="5676675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3559747" y="3567659"/>
                <a:ext cx="2702498" cy="4068577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6B8495"/>
                  </a:gs>
                  <a:gs pos="50000">
                    <a:srgbClr val="9ABFD9"/>
                  </a:gs>
                  <a:gs pos="100000">
                    <a:srgbClr val="BAE5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162"/>
              <p:cNvSpPr txBox="1"/>
              <p:nvPr/>
            </p:nvSpPr>
            <p:spPr>
              <a:xfrm>
                <a:off x="3559747" y="5179513"/>
                <a:ext cx="2702498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Committee tours facilities &amp; reviews existing facility conditions and district operations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546995" y="2293495"/>
                <a:ext cx="2702498" cy="2702498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sx="104000" rotWithShape="0" algn="ctr" sy="104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Shape 164"/>
              <p:cNvSpPr txBox="1"/>
              <p:nvPr/>
            </p:nvSpPr>
            <p:spPr>
              <a:xfrm>
                <a:off x="3938873" y="1959561"/>
                <a:ext cx="1918741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800"/>
                  <a:buFont typeface="Arial"/>
                  <a:buNone/>
                </a:pPr>
                <a:r>
                  <a:rPr b="0" i="0" lang="en-US" sz="20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3" type="body"/>
          </p:nvPr>
        </p:nvSpPr>
        <p:spPr>
          <a:xfrm>
            <a:off x="5442033" y="641169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5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5-YEAR STRATEGIC PLAN</a:t>
            </a:r>
            <a:endParaRPr b="0" i="0" sz="5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0972799" y="4446013"/>
            <a:ext cx="6147882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598F"/>
                </a:solidFill>
                <a:latin typeface="Arial"/>
                <a:ea typeface="Arial"/>
                <a:cs typeface="Arial"/>
                <a:sym typeface="Arial"/>
              </a:rPr>
              <a:t>Emphasis Areas</a:t>
            </a:r>
            <a:br>
              <a:rPr b="1" i="0" lang="en-US" sz="4800" u="none" cap="none" strike="noStrike">
                <a:solidFill>
                  <a:srgbClr val="00598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Career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Learning Environments/Facilities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Staffing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Wellness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35566" l="4192" r="3942" t="25556"/>
          <a:stretch/>
        </p:blipFill>
        <p:spPr>
          <a:xfrm>
            <a:off x="1167319" y="4446013"/>
            <a:ext cx="9494195" cy="519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6816" y="2145516"/>
            <a:ext cx="7315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3304678" y="478757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STRATEGIC GOALS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3304678" y="1554095"/>
            <a:ext cx="11678648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063750" y="2906036"/>
            <a:ext cx="9959521" cy="6931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future priorities for district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Equitable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Well-being/mental health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and college pathways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Pre-K through 12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Safe, nurturing, welcoming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for students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Responsible stewardship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compromising excellence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18158" l="0" r="0" t="18158"/>
          <a:stretch/>
        </p:blipFill>
        <p:spPr>
          <a:xfrm>
            <a:off x="8365671" y="4887378"/>
            <a:ext cx="7315200" cy="17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730250" y="3598606"/>
            <a:ext cx="16827500" cy="6078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0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None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Collaboratively study and prioritize the district’s most critical needs, outlined in the FSPS Strategic Five Year Plan, and make a thoughtful recommendation and presentation to the Board of Education regarding next steps to implement Vision 2023.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3288636" y="478757"/>
            <a:ext cx="11710732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Citizen’s Committee Purpose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3288634" y="1557983"/>
            <a:ext cx="11710732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m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471" y="6387280"/>
            <a:ext cx="4041057" cy="40410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946789" y="7682611"/>
            <a:ext cx="57764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THE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1174360" y="7712108"/>
            <a:ext cx="57764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238" l="0" r="0" t="106"/>
          <a:stretch/>
        </p:blipFill>
        <p:spPr>
          <a:xfrm>
            <a:off x="483942" y="3774330"/>
            <a:ext cx="17331299" cy="611291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2" type="body"/>
          </p:nvPr>
        </p:nvSpPr>
        <p:spPr>
          <a:xfrm>
            <a:off x="495122" y="2331040"/>
            <a:ext cx="17320119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9FA3A6"/>
                </a:solidFill>
                <a:latin typeface="Arial"/>
                <a:ea typeface="Arial"/>
                <a:cs typeface="Arial"/>
                <a:sym typeface="Arial"/>
              </a:rPr>
              <a:t>5 Meetings •</a:t>
            </a: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7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57 People </a:t>
            </a:r>
            <a:r>
              <a:rPr b="1" i="0" lang="en-US" sz="6000" u="none" cap="none" strike="noStrike">
                <a:solidFill>
                  <a:srgbClr val="9FA3A6"/>
                </a:solidFill>
                <a:latin typeface="Arial"/>
                <a:ea typeface="Arial"/>
                <a:cs typeface="Arial"/>
                <a:sym typeface="Arial"/>
              </a:rPr>
              <a:t>• 900+ Hours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3304678" y="478757"/>
            <a:ext cx="11678648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Our Investment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30250" y="3022600"/>
            <a:ext cx="16827500" cy="6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District Overview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FSPS Demographic Report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Facility Needs Assessment 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Financial Capacity and Impact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Campus and Facility Tours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2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52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Project Prioritization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268653" y="370351"/>
            <a:ext cx="13289097" cy="1187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Committee Did Their Homework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x="3288634" y="1557983"/>
            <a:ext cx="13068965" cy="606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525939" y="2397479"/>
            <a:ext cx="11883017" cy="7218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District Maintenance Staff – maintain facilities well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Many opportunities exist for district efficiency 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48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"/>
              <a:buFont typeface="Arial"/>
              <a:buNone/>
            </a:pPr>
            <a:br>
              <a:rPr b="0" i="0" lang="en-US" sz="11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Facilities | Operations | Transportation | Food Service</a:t>
            </a:r>
            <a:br>
              <a:rPr b="0" i="0" lang="en-US" sz="24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5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Identified / prioritized entire district needs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Technology – serves students well, requires updates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Food Services – upgrades to changing standards to be applied 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District efficiently utilizes all facilities – with limited flexibility – and currently </a:t>
            </a:r>
            <a:r>
              <a:rPr b="1" i="0" lang="en-US" sz="2800" u="none" cap="none" strike="noStrik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rPr>
              <a:t>forces the transfer of 450 students each year</a:t>
            </a:r>
            <a:endParaRPr b="0" i="0" sz="4400" u="none" cap="none" strike="noStrike">
              <a:solidFill>
                <a:srgbClr val="4040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Shape 212"/>
          <p:cNvGrpSpPr/>
          <p:nvPr/>
        </p:nvGrpSpPr>
        <p:grpSpPr>
          <a:xfrm>
            <a:off x="10015869" y="1802576"/>
            <a:ext cx="9122736" cy="7218654"/>
            <a:chOff x="12636115" y="1557983"/>
            <a:chExt cx="6360490" cy="5167870"/>
          </a:xfrm>
        </p:grpSpPr>
        <p:pic>
          <p:nvPicPr>
            <p:cNvPr descr="Schoolhouse" id="213" name="Shape 2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232425" y="1557983"/>
              <a:ext cx="5167870" cy="5167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Shape 214"/>
            <p:cNvSpPr txBox="1"/>
            <p:nvPr/>
          </p:nvSpPr>
          <p:spPr>
            <a:xfrm>
              <a:off x="12636115" y="3396647"/>
              <a:ext cx="63604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AVERAGE AGE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13232425" y="3636789"/>
              <a:ext cx="516787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0"/>
                <a:buFont typeface="Arial"/>
                <a:buNone/>
              </a:pPr>
              <a:r>
                <a:rPr b="1" i="0" lang="en-US" sz="11500" u="none" cap="none" strike="noStrike">
                  <a:solidFill>
                    <a:srgbClr val="0077BF"/>
                  </a:solidFill>
                  <a:latin typeface="Arial"/>
                  <a:ea typeface="Arial"/>
                  <a:cs typeface="Arial"/>
                  <a:sym typeface="Arial"/>
                </a:rPr>
                <a:t>63</a:t>
              </a:r>
              <a:endParaRPr b="1" i="0" sz="1400" u="none" cap="none" strike="noStrike">
                <a:solidFill>
                  <a:srgbClr val="0077B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483772" y="5093177"/>
              <a:ext cx="46651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YEARS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Shape 217"/>
          <p:cNvSpPr txBox="1"/>
          <p:nvPr>
            <p:ph idx="2" type="body"/>
          </p:nvPr>
        </p:nvSpPr>
        <p:spPr>
          <a:xfrm>
            <a:off x="4211180" y="614944"/>
            <a:ext cx="13532071" cy="118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Wide Facility Assessment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2" type="body"/>
          </p:nvPr>
        </p:nvSpPr>
        <p:spPr>
          <a:xfrm>
            <a:off x="4211180" y="614944"/>
            <a:ext cx="13532071" cy="1187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Prioritization of Projects &amp; Needs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1515239" y="2278252"/>
            <a:ext cx="6385304" cy="7470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Items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from 65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$120 Million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from $658 Million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*6.888 Mills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from 41.2 Mills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*Committee supports reduction of original proposal amount or scope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9002" l="12358" r="0" t="10094"/>
          <a:stretch/>
        </p:blipFill>
        <p:spPr>
          <a:xfrm>
            <a:off x="449453" y="2569107"/>
            <a:ext cx="10369589" cy="717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Custom 2">
      <a:dk1>
        <a:srgbClr val="000000"/>
      </a:dk1>
      <a:lt1>
        <a:srgbClr val="FFFFFF"/>
      </a:lt1>
      <a:dk2>
        <a:srgbClr val="0077BF"/>
      </a:dk2>
      <a:lt2>
        <a:srgbClr val="F8F8F8"/>
      </a:lt2>
      <a:accent1>
        <a:srgbClr val="63666A"/>
      </a:accent1>
      <a:accent2>
        <a:srgbClr val="DDDDDD"/>
      </a:accent2>
      <a:accent3>
        <a:srgbClr val="B2B2B2"/>
      </a:accent3>
      <a:accent4>
        <a:srgbClr val="969696"/>
      </a:accent4>
      <a:accent5>
        <a:srgbClr val="808080"/>
      </a:accent5>
      <a:accent6>
        <a:srgbClr val="5F5F5F"/>
      </a:accent6>
      <a:hlink>
        <a:srgbClr val="4D4D4D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our Content">
  <a:themeElements>
    <a:clrScheme name="Custom 2">
      <a:dk1>
        <a:srgbClr val="000000"/>
      </a:dk1>
      <a:lt1>
        <a:srgbClr val="FFFFFF"/>
      </a:lt1>
      <a:dk2>
        <a:srgbClr val="0077BF"/>
      </a:dk2>
      <a:lt2>
        <a:srgbClr val="F8F8F8"/>
      </a:lt2>
      <a:accent1>
        <a:srgbClr val="63666A"/>
      </a:accent1>
      <a:accent2>
        <a:srgbClr val="DDDDDD"/>
      </a:accent2>
      <a:accent3>
        <a:srgbClr val="B2B2B2"/>
      </a:accent3>
      <a:accent4>
        <a:srgbClr val="969696"/>
      </a:accent4>
      <a:accent5>
        <a:srgbClr val="808080"/>
      </a:accent5>
      <a:accent6>
        <a:srgbClr val="5F5F5F"/>
      </a:accent6>
      <a:hlink>
        <a:srgbClr val="4D4D4D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